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70" r:id="rId3"/>
    <p:sldId id="280" r:id="rId4"/>
    <p:sldId id="271" r:id="rId5"/>
    <p:sldId id="272" r:id="rId6"/>
    <p:sldId id="290" r:id="rId7"/>
    <p:sldId id="274" r:id="rId8"/>
    <p:sldId id="276" r:id="rId9"/>
    <p:sldId id="275" r:id="rId10"/>
    <p:sldId id="277" r:id="rId11"/>
    <p:sldId id="282" r:id="rId12"/>
    <p:sldId id="278" r:id="rId13"/>
    <p:sldId id="279" r:id="rId14"/>
    <p:sldId id="281" r:id="rId15"/>
    <p:sldId id="273" r:id="rId16"/>
    <p:sldId id="285" r:id="rId17"/>
    <p:sldId id="288" r:id="rId18"/>
    <p:sldId id="283" r:id="rId19"/>
    <p:sldId id="286" r:id="rId20"/>
    <p:sldId id="289" r:id="rId21"/>
    <p:sldId id="287" r:id="rId22"/>
    <p:sldId id="257" r:id="rId23"/>
    <p:sldId id="260" r:id="rId24"/>
    <p:sldId id="261" r:id="rId25"/>
    <p:sldId id="262" r:id="rId26"/>
    <p:sldId id="263" r:id="rId27"/>
    <p:sldId id="264" r:id="rId28"/>
    <p:sldId id="265" r:id="rId29"/>
  </p:sldIdLst>
  <p:sldSz cx="12192000" cy="6858000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6CxQOcdlpbcIj3GHAS7xbIj2O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4C6C6-83F7-644C-8B73-291C243D7C63}" v="1790" dt="2025-02-26T18:01:42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8014"/>
  </p:normalViewPr>
  <p:slideViewPr>
    <p:cSldViewPr snapToGrid="0">
      <p:cViewPr varScale="1">
        <p:scale>
          <a:sx n="86" d="100"/>
          <a:sy n="86" d="100"/>
        </p:scale>
        <p:origin x="151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5AC35-D64D-5A30-D22A-91FF183AC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B5AB61-BA33-E594-D22C-10F76F27AF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CDD27B-86F1-426B-84DF-3800913E34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your why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9EE05-178B-B03B-5F9A-9197693117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14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445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10621-A7B9-68FD-903B-2AC86455A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5B705E-D245-C520-8A50-85FBF410BE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A5EF1B-0392-DBDF-754D-0027DF909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your why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0B10E-5E0C-497A-D872-4E038FC428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16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550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20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2472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US" dirty="0"/>
              <a:t>Mike to Introduce </a:t>
            </a:r>
            <a:endParaRPr dirty="0"/>
          </a:p>
          <a:p>
            <a:pPr marL="0" indent="0"/>
            <a:r>
              <a:rPr lang="en-US" dirty="0"/>
              <a:t>Bishop </a:t>
            </a:r>
            <a:r>
              <a:rPr lang="en-US"/>
              <a:t>Michael shares </a:t>
            </a:r>
            <a:r>
              <a:rPr lang="en-US" dirty="0"/>
              <a:t>invitation to men </a:t>
            </a:r>
            <a:endParaRPr dirty="0"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1b16f2f567_0_37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30047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/>
              <a:t>Matt to discuss how it works</a:t>
            </a:r>
            <a:endParaRPr/>
          </a:p>
        </p:txBody>
      </p:sp>
      <p:sp>
        <p:nvSpPr>
          <p:cNvPr id="95" name="Google Shape;95;g31b16f2f56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b16f2f56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1b16f2f567_0_4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30047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/>
              <a:t>Matt to discuss the key components Prayer, Fraternity &amp; Asceticism </a:t>
            </a:r>
            <a:endParaRPr/>
          </a:p>
        </p:txBody>
      </p:sp>
      <p:sp>
        <p:nvSpPr>
          <p:cNvPr id="103" name="Google Shape;103;g31b16f2f567_0_44:notes"/>
          <p:cNvSpPr txBox="1">
            <a:spLocks noGrp="1"/>
          </p:cNvSpPr>
          <p:nvPr>
            <p:ph type="sldNum" idx="12"/>
          </p:nvPr>
        </p:nvSpPr>
        <p:spPr>
          <a:xfrm>
            <a:off x="4023992" y="9721106"/>
            <a:ext cx="3078427" cy="513410"/>
          </a:xfrm>
          <a:prstGeom prst="rect">
            <a:avLst/>
          </a:prstGeom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24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b16f2f56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1b16f2f567_0_7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30047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/>
              <a:t>Matt to discuss the key components Prayer, Fraternity &amp; Asceticism </a:t>
            </a:r>
            <a:endParaRPr/>
          </a:p>
        </p:txBody>
      </p:sp>
      <p:sp>
        <p:nvSpPr>
          <p:cNvPr id="114" name="Google Shape;114;g31b16f2f567_0_7:notes"/>
          <p:cNvSpPr txBox="1">
            <a:spLocks noGrp="1"/>
          </p:cNvSpPr>
          <p:nvPr>
            <p:ph type="sldNum" idx="12"/>
          </p:nvPr>
        </p:nvSpPr>
        <p:spPr>
          <a:xfrm>
            <a:off x="4023992" y="9721106"/>
            <a:ext cx="3078427" cy="513410"/>
          </a:xfrm>
          <a:prstGeom prst="rect">
            <a:avLst/>
          </a:prstGeom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25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b16f2f56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1b16f2f567_0_1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30047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/>
              <a:t>Matt to discuss the key components Prayer, Fraternity &amp; Asceticism </a:t>
            </a:r>
            <a:endParaRPr/>
          </a:p>
        </p:txBody>
      </p:sp>
      <p:sp>
        <p:nvSpPr>
          <p:cNvPr id="123" name="Google Shape;123;g31b16f2f567_0_14:notes"/>
          <p:cNvSpPr txBox="1">
            <a:spLocks noGrp="1"/>
          </p:cNvSpPr>
          <p:nvPr>
            <p:ph type="sldNum" idx="12"/>
          </p:nvPr>
        </p:nvSpPr>
        <p:spPr>
          <a:xfrm>
            <a:off x="4023992" y="9721106"/>
            <a:ext cx="3078427" cy="513410"/>
          </a:xfrm>
          <a:prstGeom prst="rect">
            <a:avLst/>
          </a:prstGeom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26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b16f2f56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1b16f2f567_0_7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30047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US"/>
              <a:t>Mike to invite the Exodus group men (Rob, James, Matt, Danny) to share their testimony of the impact of Exodus 90 on their lives</a:t>
            </a:r>
            <a:endParaRPr/>
          </a:p>
        </p:txBody>
      </p:sp>
      <p:sp>
        <p:nvSpPr>
          <p:cNvPr id="132" name="Google Shape;132;g31b16f2f567_0_71:notes"/>
          <p:cNvSpPr txBox="1">
            <a:spLocks noGrp="1"/>
          </p:cNvSpPr>
          <p:nvPr>
            <p:ph type="sldNum" idx="12"/>
          </p:nvPr>
        </p:nvSpPr>
        <p:spPr>
          <a:xfrm>
            <a:off x="4023992" y="9721106"/>
            <a:ext cx="3078427" cy="513410"/>
          </a:xfrm>
          <a:prstGeom prst="rect">
            <a:avLst/>
          </a:prstGeom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27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r>
              <a:rPr lang="en-US"/>
              <a:t>Mike to discuss the cost of the App</a:t>
            </a: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840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of you should really ask yourself WHY you are doing this. </a:t>
            </a:r>
          </a:p>
          <a:p>
            <a:r>
              <a:rPr lang="en-US" dirty="0"/>
              <a:t>What is your focus. To be a better husband? Ok, what does that look like. </a:t>
            </a:r>
          </a:p>
          <a:p>
            <a:r>
              <a:rPr lang="en-US" dirty="0"/>
              <a:t>Then make sure you always check your reactions against that.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09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6C530-AC44-4BFB-C479-CCC4EC63C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C0A47C-F4C3-A8AF-4228-B657895B70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8EDA6F-107C-8E0A-B5A2-308B739B7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of you should really ask yourself WHY you are doing this. </a:t>
            </a:r>
          </a:p>
          <a:p>
            <a:r>
              <a:rPr lang="en-US" dirty="0"/>
              <a:t>What is your focus. To be a better husband? Ok, what does that look like. </a:t>
            </a:r>
          </a:p>
          <a:p>
            <a:r>
              <a:rPr lang="en-US" dirty="0"/>
              <a:t>Then make sure you always check your reactions against that.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E6B1-8B68-C4DC-A9B9-D9B7C6E0E5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0569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your why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8714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6D1DB-56A6-245B-BD90-61E3BEE4D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7B9284-DDA0-D3C2-94BA-430187F0E7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5AFADA-4BAA-E32B-AF22-23EFCA3DC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your why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1A9C6-8FE8-43B0-3D89-E07CA3AA04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10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4328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D7127-973D-9489-01CF-9483D2E75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07A492-BF87-E32B-D4C9-657ECC648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35B8C-EB35-4F9A-881C-16CAC27FD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your why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62E1A-377F-4421-AF38-81F6687C0F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11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876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3040D-E521-1181-A2D6-25C9935CB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5C4394-EDF0-ADAC-73F0-E0CBB5256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CE51B3-9F8A-2C06-714A-2601A9EBB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your why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E8C03-D085-1898-853A-4A9CFB0C2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12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2072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391D9-960A-632E-FA13-8A561F054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DE45C8-49BF-AB2E-3D83-8A7C880C4A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D72347-2EBD-B646-C367-69FD183E2B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your why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5BBD5-9C3D-4D9A-D0E4-2F25EEF75C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13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67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bg>
      <p:bgPr>
        <a:solidFill>
          <a:srgbClr val="5B1F3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dt" idx="10"/>
          </p:nvPr>
        </p:nvSpPr>
        <p:spPr>
          <a:xfrm>
            <a:off x="695326" y="6356350"/>
            <a:ext cx="10859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ftr" idx="11"/>
          </p:nvPr>
        </p:nvSpPr>
        <p:spPr>
          <a:xfrm>
            <a:off x="1787236" y="6356350"/>
            <a:ext cx="86267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ldNum" idx="12"/>
          </p:nvPr>
        </p:nvSpPr>
        <p:spPr>
          <a:xfrm>
            <a:off x="10426700" y="6356350"/>
            <a:ext cx="10699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695326" y="728663"/>
            <a:ext cx="7553064" cy="212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alibri"/>
              <a:buNone/>
              <a:defRPr sz="7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age">
  <p:cSld name="Content pag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>
            <a:spLocks noGrp="1"/>
          </p:cNvSpPr>
          <p:nvPr>
            <p:ph type="body" idx="1"/>
          </p:nvPr>
        </p:nvSpPr>
        <p:spPr>
          <a:xfrm>
            <a:off x="695325" y="2008262"/>
            <a:ext cx="7563212" cy="390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193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319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193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319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193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319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193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319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193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319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title"/>
          </p:nvPr>
        </p:nvSpPr>
        <p:spPr>
          <a:xfrm>
            <a:off x="695325" y="728663"/>
            <a:ext cx="10801350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193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6319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dt" idx="10"/>
          </p:nvPr>
        </p:nvSpPr>
        <p:spPr>
          <a:xfrm>
            <a:off x="695326" y="6356350"/>
            <a:ext cx="10859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10426700" y="6356350"/>
            <a:ext cx="10699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ftr" idx="11"/>
          </p:nvPr>
        </p:nvSpPr>
        <p:spPr>
          <a:xfrm>
            <a:off x="1787236" y="6356350"/>
            <a:ext cx="86267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bg>
      <p:bgPr>
        <a:solidFill>
          <a:srgbClr val="5B1F33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1" descr="Timeli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4747" y="986459"/>
            <a:ext cx="4022506" cy="4885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- green">
  <p:cSld name="Title page - green">
    <p:bg>
      <p:bgPr>
        <a:solidFill>
          <a:schemeClr val="dk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695326" y="739296"/>
            <a:ext cx="7553064" cy="217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alibri"/>
              <a:buNone/>
              <a:defRPr sz="7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695326" y="6356350"/>
            <a:ext cx="10800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10426700" y="6356350"/>
            <a:ext cx="10699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ftr" idx="11"/>
          </p:nvPr>
        </p:nvSpPr>
        <p:spPr>
          <a:xfrm>
            <a:off x="1787236" y="6356350"/>
            <a:ext cx="86267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age - green">
  <p:cSld name="Content page - gree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695325" y="2008262"/>
            <a:ext cx="7563212" cy="390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695325" y="728663"/>
            <a:ext cx="10801350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dt" idx="10"/>
          </p:nvPr>
        </p:nvSpPr>
        <p:spPr>
          <a:xfrm>
            <a:off x="695325" y="6356350"/>
            <a:ext cx="11017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10426700" y="6356350"/>
            <a:ext cx="10699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1787236" y="6356350"/>
            <a:ext cx="86267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age - dark background">
  <p:cSld name="Content page - dark background">
    <p:bg>
      <p:bgPr>
        <a:solidFill>
          <a:schemeClr val="accent5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695325" y="2008262"/>
            <a:ext cx="10801350" cy="390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695325" y="728663"/>
            <a:ext cx="10801350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695326" y="6356350"/>
            <a:ext cx="10859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10426700" y="6356350"/>
            <a:ext cx="10699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ftr" idx="11"/>
          </p:nvPr>
        </p:nvSpPr>
        <p:spPr>
          <a:xfrm>
            <a:off x="1787236" y="6356350"/>
            <a:ext cx="86267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age - image and text">
  <p:cSld name="Content page - image and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695325" y="2008262"/>
            <a:ext cx="5148263" cy="390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695325" y="728663"/>
            <a:ext cx="10801350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5"/>
          <p:cNvSpPr>
            <a:spLocks noGrp="1"/>
          </p:cNvSpPr>
          <p:nvPr>
            <p:ph type="pic" idx="2"/>
          </p:nvPr>
        </p:nvSpPr>
        <p:spPr>
          <a:xfrm>
            <a:off x="6348413" y="2008188"/>
            <a:ext cx="5148261" cy="390525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5"/>
          <p:cNvSpPr txBox="1">
            <a:spLocks noGrp="1"/>
          </p:cNvSpPr>
          <p:nvPr>
            <p:ph type="dt" idx="10"/>
          </p:nvPr>
        </p:nvSpPr>
        <p:spPr>
          <a:xfrm>
            <a:off x="695326" y="6356350"/>
            <a:ext cx="10800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sldNum" idx="12"/>
          </p:nvPr>
        </p:nvSpPr>
        <p:spPr>
          <a:xfrm>
            <a:off x="10426700" y="6356350"/>
            <a:ext cx="10699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1787236" y="6356350"/>
            <a:ext cx="86267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page - image and text">
  <p:cSld name="1_Content page - image and text">
    <p:bg>
      <p:bgPr>
        <a:solidFill>
          <a:schemeClr val="dk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>
            <a:spLocks noGrp="1"/>
          </p:cNvSpPr>
          <p:nvPr>
            <p:ph type="body" idx="1"/>
          </p:nvPr>
        </p:nvSpPr>
        <p:spPr>
          <a:xfrm>
            <a:off x="695325" y="2551098"/>
            <a:ext cx="5148263" cy="336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695325" y="728663"/>
            <a:ext cx="5148263" cy="151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6"/>
          <p:cNvSpPr>
            <a:spLocks noGrp="1"/>
          </p:cNvSpPr>
          <p:nvPr>
            <p:ph type="pic" idx="2"/>
          </p:nvPr>
        </p:nvSpPr>
        <p:spPr>
          <a:xfrm>
            <a:off x="6096001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6"/>
          <p:cNvSpPr txBox="1">
            <a:spLocks noGrp="1"/>
          </p:cNvSpPr>
          <p:nvPr>
            <p:ph type="dt" idx="10"/>
          </p:nvPr>
        </p:nvSpPr>
        <p:spPr>
          <a:xfrm>
            <a:off x="695326" y="6356350"/>
            <a:ext cx="10800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10426700" y="6356350"/>
            <a:ext cx="10699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ftr" idx="11"/>
          </p:nvPr>
        </p:nvSpPr>
        <p:spPr>
          <a:xfrm>
            <a:off x="1787236" y="6356350"/>
            <a:ext cx="86267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page">
  <p:cSld name="Divider page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2481942" y="1983179"/>
            <a:ext cx="7220197" cy="66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695326" y="6356350"/>
            <a:ext cx="10740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>
            <a:off x="10426700" y="6356350"/>
            <a:ext cx="10699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ftr" idx="11"/>
          </p:nvPr>
        </p:nvSpPr>
        <p:spPr>
          <a:xfrm>
            <a:off x="1787236" y="6356350"/>
            <a:ext cx="86267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ftr" idx="11"/>
          </p:nvPr>
        </p:nvSpPr>
        <p:spPr>
          <a:xfrm>
            <a:off x="2508250" y="6356350"/>
            <a:ext cx="7905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dt" idx="10"/>
          </p:nvPr>
        </p:nvSpPr>
        <p:spPr>
          <a:xfrm>
            <a:off x="695325" y="6356350"/>
            <a:ext cx="1806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10426700" y="6356350"/>
            <a:ext cx="10699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8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097938" y="620971"/>
            <a:ext cx="527050" cy="6159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>
    <p:wip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725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pos="438">
          <p15:clr>
            <a:srgbClr val="F26B43"/>
          </p15:clr>
        </p15:guide>
        <p15:guide id="6" pos="7242">
          <p15:clr>
            <a:srgbClr val="F26B43"/>
          </p15:clr>
        </p15:guide>
        <p15:guide id="7" pos="3999">
          <p15:clr>
            <a:srgbClr val="F26B43"/>
          </p15:clr>
        </p15:guide>
        <p15:guide id="8" pos="36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>
            <a:spLocks noGrp="1"/>
          </p:cNvSpPr>
          <p:nvPr>
            <p:ph type="title"/>
          </p:nvPr>
        </p:nvSpPr>
        <p:spPr>
          <a:xfrm>
            <a:off x="1082346" y="635299"/>
            <a:ext cx="10027308" cy="325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alibri"/>
              <a:buNone/>
            </a:pPr>
            <a:r>
              <a:rPr lang="en-US" dirty="0"/>
              <a:t>Exodus / Men’s Lent</a:t>
            </a:r>
            <a:br>
              <a:rPr lang="en-US" dirty="0"/>
            </a:br>
            <a:r>
              <a:rPr lang="en-US" dirty="0"/>
              <a:t>Tips and Tricks</a:t>
            </a:r>
            <a:endParaRPr sz="7200" dirty="0"/>
          </a:p>
        </p:txBody>
      </p:sp>
      <p:pic>
        <p:nvPicPr>
          <p:cNvPr id="70" name="Google Shape;70;p1" descr="A black and gold cross with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1414" y="2831807"/>
            <a:ext cx="2889172" cy="371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A79FD-FCD1-3D5F-4DD9-710B98C14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AC254F-B4EF-D479-2C02-E26E5F5CB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970632"/>
            <a:ext cx="10801349" cy="4105774"/>
          </a:xfrm>
        </p:spPr>
        <p:txBody>
          <a:bodyPr anchor="ctr"/>
          <a:lstStyle/>
          <a:p>
            <a:pPr marL="114300" indent="0" algn="ctr">
              <a:buNone/>
            </a:pPr>
            <a:r>
              <a:rPr lang="en-US" sz="4400" b="1" dirty="0"/>
              <a:t>Focus on the Prayer</a:t>
            </a:r>
          </a:p>
          <a:p>
            <a:pPr marL="114300" indent="0" algn="ctr">
              <a:buNone/>
            </a:pPr>
            <a:r>
              <a:rPr lang="en-US" sz="4000" dirty="0"/>
              <a:t>PRAYER IS EVERYTHING</a:t>
            </a:r>
          </a:p>
          <a:p>
            <a:pPr marL="114300" indent="0" algn="ctr">
              <a:buNone/>
            </a:pPr>
            <a:r>
              <a:rPr lang="en-US" sz="4000" dirty="0"/>
              <a:t>Give God the 1st of your day / attention</a:t>
            </a:r>
          </a:p>
          <a:p>
            <a:pPr marL="114300" indent="0" algn="ctr">
              <a:buNone/>
            </a:pPr>
            <a:r>
              <a:rPr lang="en-US" sz="4000" dirty="0"/>
              <a:t>God will bless the time left</a:t>
            </a:r>
          </a:p>
          <a:p>
            <a:pPr marL="114300" indent="0" algn="ctr">
              <a:buNone/>
            </a:pPr>
            <a:r>
              <a:rPr lang="en-US" sz="4000" dirty="0"/>
              <a:t>Adoration is key</a:t>
            </a:r>
          </a:p>
          <a:p>
            <a:pPr marL="114300" indent="0" algn="ctr">
              <a:buNone/>
            </a:pPr>
            <a:r>
              <a:rPr lang="en-US" sz="4000" dirty="0"/>
              <a:t>SILENCE TO HEAR GOD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50D9D9-EDFB-415F-55F1-8F282C24A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Tips for success - 3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BA5C4E-677E-074D-37CB-349D515919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3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F588F-A175-AA18-C7D8-443C863E3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DF8205-43A1-736B-E789-497F1E949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970632"/>
            <a:ext cx="10801349" cy="4105774"/>
          </a:xfrm>
        </p:spPr>
        <p:txBody>
          <a:bodyPr anchor="ctr"/>
          <a:lstStyle/>
          <a:p>
            <a:pPr marL="114300" indent="0" algn="ctr">
              <a:buNone/>
            </a:pPr>
            <a:r>
              <a:rPr lang="en-US" sz="4400" b="1" dirty="0"/>
              <a:t>Schedule your priorities</a:t>
            </a:r>
          </a:p>
          <a:p>
            <a:pPr marL="114300" indent="0" algn="ctr">
              <a:buNone/>
            </a:pPr>
            <a:r>
              <a:rPr lang="en-US" sz="4000" dirty="0"/>
              <a:t>Routine massively helps prayer</a:t>
            </a:r>
          </a:p>
          <a:p>
            <a:pPr marL="114300" indent="0" algn="ctr">
              <a:buNone/>
            </a:pPr>
            <a:r>
              <a:rPr lang="en-US" sz="4000" dirty="0"/>
              <a:t>Helps you stick to disciplines</a:t>
            </a:r>
          </a:p>
          <a:p>
            <a:pPr marL="114300" indent="0" algn="ctr">
              <a:buNone/>
            </a:pPr>
            <a:r>
              <a:rPr lang="en-US" sz="4000" dirty="0"/>
              <a:t>Night examine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C5C0F2-43D5-263A-BEB8-8A929EA16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Tips for success - 4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B3405-F4B2-D87C-3FC1-5FEC189CC3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9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92996-29C9-5B53-E030-A9B44CFF9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9C73B4-DBEC-E5B8-09A6-56CCB3C57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1690688"/>
            <a:ext cx="10801349" cy="4789625"/>
          </a:xfrm>
        </p:spPr>
        <p:txBody>
          <a:bodyPr anchor="ctr"/>
          <a:lstStyle/>
          <a:p>
            <a:pPr marL="114300" indent="0" algn="ctr">
              <a:buNone/>
            </a:pPr>
            <a:r>
              <a:rPr lang="en-US" sz="4400" b="1" dirty="0"/>
              <a:t>Make failing harder</a:t>
            </a:r>
          </a:p>
          <a:p>
            <a:pPr marL="114300" indent="0" algn="ctr">
              <a:buNone/>
            </a:pPr>
            <a:r>
              <a:rPr lang="en-US" sz="4000" dirty="0"/>
              <a:t>Minimise reliance on will power</a:t>
            </a:r>
          </a:p>
          <a:p>
            <a:pPr marL="114300" indent="0" algn="ctr">
              <a:buNone/>
            </a:pPr>
            <a:r>
              <a:rPr lang="en-US" sz="4000" dirty="0"/>
              <a:t>Delete apps / Hide remotes </a:t>
            </a:r>
          </a:p>
          <a:p>
            <a:pPr marL="114300" indent="0" algn="ctr">
              <a:buNone/>
            </a:pPr>
            <a:r>
              <a:rPr lang="en-US" sz="4000" dirty="0"/>
              <a:t>Setup screen time protections</a:t>
            </a:r>
          </a:p>
          <a:p>
            <a:pPr marL="114300" indent="0" algn="ctr">
              <a:buNone/>
            </a:pPr>
            <a:r>
              <a:rPr lang="en-US" sz="4000" dirty="0"/>
              <a:t>Leave phone away from bed</a:t>
            </a:r>
          </a:p>
          <a:p>
            <a:pPr marL="114300" indent="0" algn="ctr">
              <a:buNone/>
            </a:pPr>
            <a:r>
              <a:rPr lang="en-US" sz="4000" dirty="0"/>
              <a:t>Don’t buy snacks / fizzy / alcohol</a:t>
            </a:r>
          </a:p>
          <a:p>
            <a:pPr marL="114300" indent="0" algn="ctr">
              <a:buNone/>
            </a:pPr>
            <a:r>
              <a:rPr lang="en-US" sz="4000" dirty="0"/>
              <a:t>Plan ahead: books / podcasts / playlists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24FFF8-1DE7-B845-3235-2D9C9E13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Tips for success - 5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79100-FC1C-D268-62EF-EDF0B9AD82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A5209-09C3-6A2F-3072-3AA91426C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F474EF-9430-8D50-5BAE-2E71275DE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1690688"/>
            <a:ext cx="10801349" cy="4789625"/>
          </a:xfrm>
        </p:spPr>
        <p:txBody>
          <a:bodyPr anchor="ctr"/>
          <a:lstStyle/>
          <a:p>
            <a:pPr marL="114300" indent="0" algn="ctr">
              <a:buNone/>
            </a:pPr>
            <a:r>
              <a:rPr lang="en-US" sz="4400" b="1" dirty="0"/>
              <a:t>Accountability</a:t>
            </a:r>
          </a:p>
          <a:p>
            <a:pPr marL="114300" indent="0" algn="ctr">
              <a:buNone/>
            </a:pPr>
            <a:r>
              <a:rPr lang="en-US" sz="4000" dirty="0"/>
              <a:t>Give your Anchor and your family permission to hold you accountable</a:t>
            </a:r>
          </a:p>
          <a:p>
            <a:pPr marL="114300" indent="0" algn="ctr">
              <a:buNone/>
            </a:pPr>
            <a:r>
              <a:rPr lang="en-US" sz="4000" dirty="0"/>
              <a:t>Own up when you fall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878BB9-6A90-572F-1BCF-AC980A80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Tips for success - 6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FCD95-EA3C-4459-0196-1FD15E00A9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AF498-1E87-F4C6-DED8-8D791B5A1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74719D-3BF4-4A6B-0FB4-24EB56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1690688"/>
            <a:ext cx="10801349" cy="4789625"/>
          </a:xfrm>
        </p:spPr>
        <p:txBody>
          <a:bodyPr anchor="ctr"/>
          <a:lstStyle/>
          <a:p>
            <a:pPr marL="114300" indent="0" algn="ctr">
              <a:buNone/>
            </a:pPr>
            <a:r>
              <a:rPr lang="en-US" sz="4400" b="1" dirty="0"/>
              <a:t>Don’t despair</a:t>
            </a:r>
          </a:p>
          <a:p>
            <a:pPr marL="114300" indent="0" algn="ctr">
              <a:buNone/>
            </a:pPr>
            <a:r>
              <a:rPr lang="en-US" sz="4000" dirty="0"/>
              <a:t>No one does it perfectly. We all fall</a:t>
            </a:r>
          </a:p>
          <a:p>
            <a:pPr marL="114300" indent="0" algn="ctr">
              <a:buNone/>
            </a:pPr>
            <a:r>
              <a:rPr lang="en-US" sz="4000" dirty="0"/>
              <a:t>Own up, reach out and get up</a:t>
            </a:r>
          </a:p>
          <a:p>
            <a:pPr marL="114300" indent="0" algn="ctr">
              <a:buNone/>
            </a:pPr>
            <a:r>
              <a:rPr lang="en-US" sz="4000" dirty="0"/>
              <a:t>Lean on God with struggles</a:t>
            </a:r>
          </a:p>
          <a:p>
            <a:pPr marL="114300" indent="0" algn="ctr">
              <a:buNone/>
            </a:pPr>
            <a:r>
              <a:rPr lang="en-US" sz="4000" dirty="0"/>
              <a:t>Rome was not built in a day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A63B4B-8EE9-660B-D5F5-E0288B8D9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Tips for success - 7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64FA5-72A3-AACE-6BF6-0400F39F20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0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BA937B-5070-1F54-E5D0-49BD78097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Communication</a:t>
            </a:r>
          </a:p>
          <a:p>
            <a:pPr lvl="1"/>
            <a:r>
              <a:rPr lang="en-US" sz="3200" dirty="0" err="1"/>
              <a:t>Whatsapp</a:t>
            </a:r>
            <a:r>
              <a:rPr lang="en-US" sz="3200" dirty="0"/>
              <a:t> works well</a:t>
            </a:r>
          </a:p>
          <a:p>
            <a:pPr lvl="1"/>
            <a:r>
              <a:rPr lang="en-US" sz="3200" dirty="0"/>
              <a:t>Choose catch up location for group meeting</a:t>
            </a:r>
          </a:p>
          <a:p>
            <a:r>
              <a:rPr lang="en-US" sz="3600" dirty="0"/>
              <a:t>Set fight club rules</a:t>
            </a:r>
          </a:p>
          <a:p>
            <a:r>
              <a:rPr lang="en-US" sz="3600" dirty="0"/>
              <a:t>Punctuality</a:t>
            </a:r>
          </a:p>
          <a:p>
            <a:r>
              <a:rPr lang="en-US" sz="3600" dirty="0"/>
              <a:t>Social gathering</a:t>
            </a:r>
          </a:p>
          <a:p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5CA68D-53E0-C437-EB43-CFD4A1E55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success 9 – Leaders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ACC2E-3A95-63A4-2006-41D8570A9B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 descr="MARS (Medical Agency ...">
            <a:extLst>
              <a:ext uri="{FF2B5EF4-FFF2-40B4-BE49-F238E27FC236}">
                <a16:creationId xmlns:a16="http://schemas.microsoft.com/office/drawing/2014/main" id="{E1D99FDE-B60C-76E3-7E0F-00D95CE41F09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" b="46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26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17AB1-BFEC-849A-F8ED-62F0CED99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0D5E9E-826E-7294-8526-8EFBCA55B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1690688"/>
            <a:ext cx="10801349" cy="4789625"/>
          </a:xfrm>
        </p:spPr>
        <p:txBody>
          <a:bodyPr anchor="ctr"/>
          <a:lstStyle/>
          <a:p>
            <a:pPr marL="114300" indent="0" algn="ctr">
              <a:buNone/>
            </a:pPr>
            <a:r>
              <a:rPr lang="en-US" sz="4400" b="1" dirty="0"/>
              <a:t>Seek the Sacraments</a:t>
            </a:r>
          </a:p>
          <a:p>
            <a:pPr marL="114300" indent="0" algn="ctr">
              <a:buNone/>
            </a:pPr>
            <a:r>
              <a:rPr lang="en-US" sz="4000" dirty="0"/>
              <a:t>Strength from the Eucharist</a:t>
            </a:r>
          </a:p>
          <a:p>
            <a:pPr marL="114300" indent="0" algn="ctr">
              <a:buNone/>
            </a:pPr>
            <a:r>
              <a:rPr lang="en-US" sz="4000" dirty="0"/>
              <a:t>Reconciliation </a:t>
            </a:r>
            <a:br>
              <a:rPr lang="en-US" sz="4000" dirty="0"/>
            </a:br>
            <a:r>
              <a:rPr lang="en-US" sz="4000" dirty="0"/>
              <a:t>(recommend start and before Holy week)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4D5886-0E78-5062-6B8A-E0CA157E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Tips for success - 10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81F4B-9E82-313C-5ED2-1210B1FF08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1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1D26E5-B164-1472-3153-B29DB4049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516" y="1263857"/>
            <a:ext cx="7563212" cy="4895642"/>
          </a:xfrm>
        </p:spPr>
        <p:txBody>
          <a:bodyPr/>
          <a:lstStyle/>
          <a:p>
            <a:r>
              <a:rPr lang="en-US" sz="3200" dirty="0"/>
              <a:t>Don’t have a purpose</a:t>
            </a:r>
          </a:p>
          <a:p>
            <a:r>
              <a:rPr lang="en-US" sz="3200" dirty="0"/>
              <a:t>Don’t talk to your spouse</a:t>
            </a:r>
          </a:p>
          <a:p>
            <a:r>
              <a:rPr lang="en-US" sz="3200" dirty="0"/>
              <a:t>Pray whenever</a:t>
            </a:r>
          </a:p>
          <a:p>
            <a:r>
              <a:rPr lang="en-US" sz="3200" dirty="0"/>
              <a:t>Don’t plan or schedule</a:t>
            </a:r>
          </a:p>
          <a:p>
            <a:r>
              <a:rPr lang="en-US" sz="3200" dirty="0"/>
              <a:t>Don’t change your routines / triggers</a:t>
            </a:r>
          </a:p>
          <a:p>
            <a:r>
              <a:rPr lang="en-US" sz="3200" dirty="0"/>
              <a:t>Avoid responsibility</a:t>
            </a:r>
          </a:p>
          <a:p>
            <a:r>
              <a:rPr lang="en-US" sz="3200" dirty="0"/>
              <a:t>Block your anchor</a:t>
            </a:r>
          </a:p>
          <a:p>
            <a:r>
              <a:rPr lang="en-US" sz="3200" dirty="0"/>
              <a:t>Wallow in self pity</a:t>
            </a:r>
          </a:p>
          <a:p>
            <a:r>
              <a:rPr lang="en-US" sz="3200" dirty="0"/>
              <a:t>Don’t seek the sacraments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257CE8-D543-EBC3-9449-C95BF7595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67484"/>
            <a:ext cx="10801350" cy="962025"/>
          </a:xfrm>
        </p:spPr>
        <p:txBody>
          <a:bodyPr/>
          <a:lstStyle/>
          <a:p>
            <a:r>
              <a:rPr lang="en-US" sz="6000" dirty="0"/>
              <a:t>Pitfalls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FD97C-DA29-3CDF-5BDF-1269F7413C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 descr="2,600+ Pitfalls Stock Photos, Pictures &amp; Royalty-Free Images - iStock |  Mistake, Trap, Obstacles">
            <a:extLst>
              <a:ext uri="{FF2B5EF4-FFF2-40B4-BE49-F238E27FC236}">
                <a16:creationId xmlns:a16="http://schemas.microsoft.com/office/drawing/2014/main" id="{56372A25-DC1A-B580-41EA-5164E4DD6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r="15589"/>
          <a:stretch/>
        </p:blipFill>
        <p:spPr bwMode="auto">
          <a:xfrm>
            <a:off x="7195930" y="1263857"/>
            <a:ext cx="4826225" cy="543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81987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CD2C8-EB32-548F-A6F0-375B6CD78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95DE71-769B-5374-1E6F-568FDFC3D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2008262"/>
            <a:ext cx="10801349" cy="3905176"/>
          </a:xfrm>
        </p:spPr>
        <p:txBody>
          <a:bodyPr anchor="ctr"/>
          <a:lstStyle/>
          <a:p>
            <a:pPr marL="114300" indent="0" algn="ctr">
              <a:buNone/>
            </a:pPr>
            <a:r>
              <a:rPr lang="en-US" sz="5400" b="1" dirty="0">
                <a:solidFill>
                  <a:schemeClr val="accent6"/>
                </a:solidFill>
              </a:rPr>
              <a:t>COST</a:t>
            </a:r>
          </a:p>
          <a:p>
            <a:pPr marL="114300" indent="0" algn="ctr">
              <a:buNone/>
            </a:pPr>
            <a:r>
              <a:rPr lang="en-US" sz="5400" dirty="0">
                <a:solidFill>
                  <a:schemeClr val="accent6"/>
                </a:solidFill>
              </a:rPr>
              <a:t>Time</a:t>
            </a:r>
          </a:p>
          <a:p>
            <a:pPr marL="114300" indent="0" algn="ctr">
              <a:buNone/>
            </a:pPr>
            <a:r>
              <a:rPr lang="en-US" sz="5400" dirty="0">
                <a:solidFill>
                  <a:schemeClr val="accent6"/>
                </a:solidFill>
              </a:rPr>
              <a:t>Financial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B1611D-941D-A168-9AD7-85B5CE959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6"/>
                </a:solidFill>
              </a:rPr>
              <a:t>Inviting others – Common objections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CF289-E3EF-3CEA-FF23-2E054A0548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accent6"/>
                </a:solidFill>
              </a:rPr>
              <a:t>18</a:t>
            </a:fld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3EC82-A910-2991-8126-E03F37565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D6955B-B48E-E1F1-9978-908E9D636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2008262"/>
            <a:ext cx="10801349" cy="3905176"/>
          </a:xfrm>
        </p:spPr>
        <p:txBody>
          <a:bodyPr anchor="ctr"/>
          <a:lstStyle/>
          <a:p>
            <a:pPr marL="114300" indent="0" algn="ctr">
              <a:buNone/>
            </a:pPr>
            <a:r>
              <a:rPr lang="en-US" sz="5400" b="1" dirty="0">
                <a:solidFill>
                  <a:schemeClr val="accent6"/>
                </a:solidFill>
              </a:rPr>
              <a:t>Time</a:t>
            </a:r>
          </a:p>
          <a:p>
            <a:pPr marL="114300" indent="0" algn="ctr">
              <a:buNone/>
            </a:pPr>
            <a:r>
              <a:rPr lang="en-US" sz="3600" dirty="0">
                <a:solidFill>
                  <a:schemeClr val="accent6"/>
                </a:solidFill>
              </a:rPr>
              <a:t>Adoration time does not work for me</a:t>
            </a:r>
          </a:p>
          <a:p>
            <a:pPr marL="114300" indent="0" algn="ctr">
              <a:buNone/>
            </a:pPr>
            <a:r>
              <a:rPr lang="en-US" sz="3600" dirty="0">
                <a:solidFill>
                  <a:schemeClr val="accent6"/>
                </a:solidFill>
              </a:rPr>
              <a:t>30-60 mins of prayer?</a:t>
            </a:r>
          </a:p>
          <a:p>
            <a:pPr marL="114300" indent="0" algn="ctr">
              <a:buNone/>
            </a:pPr>
            <a:r>
              <a:rPr lang="en-US" sz="3600" dirty="0">
                <a:solidFill>
                  <a:schemeClr val="accent6"/>
                </a:solidFill>
              </a:rPr>
              <a:t>Isn't it selfish?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6535A7-0E57-BE1A-23EB-3419CE55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6"/>
                </a:solidFill>
              </a:rPr>
              <a:t>Inviting others – Common objections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FE3AE-982A-679B-1ABD-D269F3BF51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accent6"/>
                </a:solidFill>
              </a:rPr>
              <a:t>19</a:t>
            </a:fld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D85B36-8437-3667-8074-16DA04115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934" y="2001703"/>
            <a:ext cx="7563212" cy="3905176"/>
          </a:xfrm>
        </p:spPr>
        <p:txBody>
          <a:bodyPr/>
          <a:lstStyle/>
          <a:p>
            <a:r>
              <a:rPr lang="en-US" sz="3600" b="1" dirty="0"/>
              <a:t>Disciplines </a:t>
            </a:r>
          </a:p>
          <a:p>
            <a:pPr lvl="1"/>
            <a:r>
              <a:rPr lang="en-US" sz="3600" dirty="0"/>
              <a:t>What's different</a:t>
            </a:r>
          </a:p>
          <a:p>
            <a:r>
              <a:rPr lang="en-US" sz="3600" b="1" dirty="0"/>
              <a:t>Tips for success</a:t>
            </a:r>
          </a:p>
          <a:p>
            <a:pPr lvl="1"/>
            <a:r>
              <a:rPr lang="en-US" sz="3600" dirty="0"/>
              <a:t>Participants</a:t>
            </a:r>
          </a:p>
          <a:p>
            <a:pPr lvl="1"/>
            <a:r>
              <a:rPr lang="en-US" sz="3600" dirty="0"/>
              <a:t>Leaders</a:t>
            </a:r>
          </a:p>
          <a:p>
            <a:r>
              <a:rPr lang="en-US" sz="3600" b="1" dirty="0"/>
              <a:t>Inviting others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1741AF-A1CA-4D9B-B841-C0A40CEE2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AC5F4-5B8C-26B8-EDBF-7E20370946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A screenshot of a website&#10;&#10;AI-generated content may be incorrect.">
            <a:extLst>
              <a:ext uri="{FF2B5EF4-FFF2-40B4-BE49-F238E27FC236}">
                <a16:creationId xmlns:a16="http://schemas.microsoft.com/office/drawing/2014/main" id="{4BB1850A-828F-14C7-E921-07B407CF0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329" y="1209675"/>
            <a:ext cx="6619737" cy="54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6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5AC89-7D35-A85E-0E0F-36AA7754C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E36F75-4ECD-4B30-2E31-9AA03C39F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2008262"/>
            <a:ext cx="10801349" cy="3905176"/>
          </a:xfrm>
        </p:spPr>
        <p:txBody>
          <a:bodyPr anchor="ctr"/>
          <a:lstStyle/>
          <a:p>
            <a:pPr marL="114300" indent="0" algn="ctr">
              <a:buNone/>
            </a:pPr>
            <a:r>
              <a:rPr lang="en-US" sz="5400" b="1" dirty="0">
                <a:solidFill>
                  <a:schemeClr val="accent6"/>
                </a:solidFill>
              </a:rPr>
              <a:t>Cost</a:t>
            </a:r>
          </a:p>
          <a:p>
            <a:pPr marL="114300" indent="0" algn="ctr">
              <a:buNone/>
            </a:pPr>
            <a:r>
              <a:rPr lang="en-US" sz="3600" dirty="0">
                <a:solidFill>
                  <a:schemeClr val="accent6"/>
                </a:solidFill>
              </a:rPr>
              <a:t>Most people save money</a:t>
            </a:r>
          </a:p>
          <a:p>
            <a:pPr marL="114300" indent="0" algn="ctr">
              <a:buNone/>
            </a:pPr>
            <a:r>
              <a:rPr lang="en-US" sz="3600" dirty="0">
                <a:solidFill>
                  <a:schemeClr val="accent6"/>
                </a:solidFill>
              </a:rPr>
              <a:t>Less than Media subscriptions</a:t>
            </a:r>
          </a:p>
          <a:p>
            <a:pPr marL="114300" indent="0" algn="ctr">
              <a:buNone/>
            </a:pPr>
            <a:r>
              <a:rPr lang="en-US" sz="3600" dirty="0">
                <a:solidFill>
                  <a:schemeClr val="accent6"/>
                </a:solidFill>
              </a:rPr>
              <a:t>App not absolutely essential</a:t>
            </a:r>
          </a:p>
          <a:p>
            <a:pPr marL="114300" indent="0" algn="ctr">
              <a:buNone/>
            </a:pPr>
            <a:r>
              <a:rPr lang="en-US" sz="3600" dirty="0">
                <a:solidFill>
                  <a:schemeClr val="accent6"/>
                </a:solidFill>
              </a:rPr>
              <a:t>It covers the whole year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F9EBC2-5624-6FEC-0E4C-69EFABA6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6"/>
                </a:solidFill>
              </a:rPr>
              <a:t>Inviting others – Common objections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4DC2D-DBA8-9C38-67C7-04AF39C948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accent6"/>
                </a:solidFill>
              </a:rPr>
              <a:t>20</a:t>
            </a:fld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0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D23E0E-5FB1-E198-1529-C87BD26A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008261"/>
            <a:ext cx="4579040" cy="3905176"/>
          </a:xfrm>
        </p:spPr>
        <p:txBody>
          <a:bodyPr/>
          <a:lstStyle/>
          <a:p>
            <a:r>
              <a:rPr lang="en-US" sz="3600" dirty="0"/>
              <a:t>Focus on what is important</a:t>
            </a:r>
          </a:p>
          <a:p>
            <a:r>
              <a:rPr lang="en-US" sz="3600" dirty="0"/>
              <a:t>Seek help</a:t>
            </a:r>
          </a:p>
          <a:p>
            <a:r>
              <a:rPr lang="en-US" sz="3600" dirty="0"/>
              <a:t>Spread the word</a:t>
            </a:r>
          </a:p>
          <a:p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2E46E3-735B-FB68-0F1D-FEF277131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120E8-0192-F5A2-882F-0E22FF23EA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pic>
        <p:nvPicPr>
          <p:cNvPr id="4098" name="Picture 2" descr="Exodus 90 - Diocese of Rapid City">
            <a:extLst>
              <a:ext uri="{FF2B5EF4-FFF2-40B4-BE49-F238E27FC236}">
                <a16:creationId xmlns:a16="http://schemas.microsoft.com/office/drawing/2014/main" id="{2DB3B829-EB0C-6262-2B8D-CBE05AB12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2"/>
          <a:stretch/>
        </p:blipFill>
        <p:spPr bwMode="auto">
          <a:xfrm>
            <a:off x="6259374" y="1749186"/>
            <a:ext cx="5237300" cy="442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17870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body" idx="1"/>
          </p:nvPr>
        </p:nvSpPr>
        <p:spPr>
          <a:xfrm>
            <a:off x="695324" y="1647646"/>
            <a:ext cx="10700170" cy="4265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1933"/>
              </a:buClr>
              <a:buSzPts val="4000"/>
              <a:buChar char="•"/>
            </a:pPr>
            <a:r>
              <a:rPr lang="en-US" sz="4000"/>
              <a:t>Lent 2025 – Exodus 40</a:t>
            </a:r>
            <a:endParaRPr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1933"/>
              </a:buClr>
              <a:buSzPts val="4000"/>
              <a:buChar char="•"/>
            </a:pPr>
            <a:r>
              <a:rPr lang="en-US" sz="4000"/>
              <a:t>Encouragement from Bishop Michael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1933"/>
              </a:buClr>
              <a:buSzPts val="4000"/>
              <a:buNone/>
            </a:pPr>
            <a:endParaRPr sz="4000"/>
          </a:p>
        </p:txBody>
      </p:sp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695325" y="728664"/>
            <a:ext cx="10801350" cy="91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1933"/>
              </a:buClr>
              <a:buSzPts val="5400"/>
              <a:buFont typeface="Calibri"/>
              <a:buNone/>
            </a:pPr>
            <a:r>
              <a:rPr lang="en-US" sz="5400" b="1"/>
              <a:t>Insights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b16f2f567_0_37"/>
          <p:cNvSpPr txBox="1">
            <a:spLocks noGrp="1"/>
          </p:cNvSpPr>
          <p:nvPr>
            <p:ph type="body" idx="1"/>
          </p:nvPr>
        </p:nvSpPr>
        <p:spPr>
          <a:xfrm>
            <a:off x="252375" y="2008250"/>
            <a:ext cx="3980700" cy="3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3 Core Pillars</a:t>
            </a:r>
            <a:endParaRPr sz="4000"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228600" lvl="0" indent="-254000" algn="l" rtl="0"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/>
              <a:t> Prayer</a:t>
            </a:r>
            <a:endParaRPr sz="4000"/>
          </a:p>
          <a:p>
            <a:pPr marL="228600" lvl="0" indent="-254000" algn="l" rtl="0"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/>
              <a:t> Asceticism</a:t>
            </a:r>
            <a:endParaRPr sz="4000"/>
          </a:p>
          <a:p>
            <a:pPr marL="228600" lvl="0" indent="-254000" algn="l" rtl="0"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/>
              <a:t> Fraternity </a:t>
            </a:r>
            <a:endParaRPr sz="4000"/>
          </a:p>
        </p:txBody>
      </p:sp>
      <p:sp>
        <p:nvSpPr>
          <p:cNvPr id="98" name="Google Shape;98;g31b16f2f567_0_37"/>
          <p:cNvSpPr txBox="1">
            <a:spLocks noGrp="1"/>
          </p:cNvSpPr>
          <p:nvPr>
            <p:ph type="title"/>
          </p:nvPr>
        </p:nvSpPr>
        <p:spPr>
          <a:xfrm>
            <a:off x="695325" y="728663"/>
            <a:ext cx="108015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1933"/>
              </a:buClr>
              <a:buSzPts val="5400"/>
              <a:buFont typeface="Calibri"/>
              <a:buNone/>
            </a:pPr>
            <a:r>
              <a:rPr lang="en-US" sz="5400" b="1"/>
              <a:t>Overview</a:t>
            </a:r>
            <a:endParaRPr/>
          </a:p>
        </p:txBody>
      </p:sp>
      <p:pic>
        <p:nvPicPr>
          <p:cNvPr id="99" name="Google Shape;99;g31b16f2f567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9500" y="0"/>
            <a:ext cx="839756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1b16f2f567_0_44"/>
          <p:cNvSpPr txBox="1">
            <a:spLocks noGrp="1"/>
          </p:cNvSpPr>
          <p:nvPr>
            <p:ph type="body" idx="1"/>
          </p:nvPr>
        </p:nvSpPr>
        <p:spPr>
          <a:xfrm>
            <a:off x="3554449" y="1321200"/>
            <a:ext cx="6502200" cy="421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/>
              <a:t>Prayer is the key to Exodus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i="1"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30 min silent prayer</a:t>
            </a:r>
            <a:endParaRPr sz="3200"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Includes daily reflection, Mass readings &amp; more</a:t>
            </a:r>
            <a:endParaRPr sz="3200"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1 Holy hour a week</a:t>
            </a:r>
            <a:endParaRPr sz="3200"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Nightly examine 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sp>
        <p:nvSpPr>
          <p:cNvPr id="106" name="Google Shape;106;g31b16f2f567_0_44"/>
          <p:cNvSpPr txBox="1">
            <a:spLocks noGrp="1"/>
          </p:cNvSpPr>
          <p:nvPr>
            <p:ph type="title"/>
          </p:nvPr>
        </p:nvSpPr>
        <p:spPr>
          <a:xfrm>
            <a:off x="1186900" y="368438"/>
            <a:ext cx="10801500" cy="96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6000"/>
              <a:t>Prayer</a:t>
            </a:r>
            <a:endParaRPr/>
          </a:p>
        </p:txBody>
      </p:sp>
      <p:sp>
        <p:nvSpPr>
          <p:cNvPr id="107" name="Google Shape;107;g31b16f2f567_0_44"/>
          <p:cNvSpPr txBox="1">
            <a:spLocks noGrp="1"/>
          </p:cNvSpPr>
          <p:nvPr>
            <p:ph type="sldNum" idx="12"/>
          </p:nvPr>
        </p:nvSpPr>
        <p:spPr>
          <a:xfrm>
            <a:off x="10426700" y="6356350"/>
            <a:ext cx="1070100" cy="365100"/>
          </a:xfrm>
          <a:prstGeom prst="rect">
            <a:avLst/>
          </a:prstGeom>
        </p:spPr>
        <p:txBody>
          <a:bodyPr spcFirstLastPara="1" wrap="square" lIns="91425" tIns="468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108" name="Google Shape;108;g31b16f2f567_0_44"/>
          <p:cNvPicPr preferRelativeResize="0"/>
          <p:nvPr/>
        </p:nvPicPr>
        <p:blipFill rotWithShape="1">
          <a:blip r:embed="rId3">
            <a:alphaModFix/>
          </a:blip>
          <a:srcRect b="5105"/>
          <a:stretch/>
        </p:blipFill>
        <p:spPr>
          <a:xfrm>
            <a:off x="174250" y="106300"/>
            <a:ext cx="3152820" cy="6645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31b16f2f567_0_44"/>
          <p:cNvPicPr preferRelativeResize="0"/>
          <p:nvPr/>
        </p:nvPicPr>
        <p:blipFill rotWithShape="1">
          <a:blip r:embed="rId4">
            <a:alphaModFix/>
          </a:blip>
          <a:srcRect t="3075" b="6476"/>
          <a:stretch/>
        </p:blipFill>
        <p:spPr>
          <a:xfrm>
            <a:off x="10284031" y="223900"/>
            <a:ext cx="1595240" cy="32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31b16f2f567_0_44"/>
          <p:cNvPicPr preferRelativeResize="0"/>
          <p:nvPr/>
        </p:nvPicPr>
        <p:blipFill rotWithShape="1">
          <a:blip r:embed="rId5">
            <a:alphaModFix/>
          </a:blip>
          <a:srcRect b="5141"/>
          <a:stretch/>
        </p:blipFill>
        <p:spPr>
          <a:xfrm>
            <a:off x="10284025" y="3429000"/>
            <a:ext cx="1595249" cy="336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b16f2f567_0_7"/>
          <p:cNvSpPr txBox="1">
            <a:spLocks noGrp="1"/>
          </p:cNvSpPr>
          <p:nvPr>
            <p:ph type="body" idx="1"/>
          </p:nvPr>
        </p:nvSpPr>
        <p:spPr>
          <a:xfrm>
            <a:off x="4604575" y="2008250"/>
            <a:ext cx="6522300" cy="390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-US" sz="3200" i="1"/>
              <a:t>‘As Iron sharpens iron, so one man sharpens another’ Proverbs 27:17</a:t>
            </a:r>
            <a:endParaRPr sz="3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Groups of 4 - 6 are ideal </a:t>
            </a:r>
            <a:endParaRPr sz="320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Each man needs an anchor </a:t>
            </a:r>
            <a:endParaRPr sz="320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Quick check in daily (text or call)</a:t>
            </a:r>
            <a:endParaRPr sz="320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Meet for holy hour followed by Fraternity meeting one a week</a:t>
            </a:r>
            <a:endParaRPr sz="320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Honesty, humility and trust is the key to real growth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i="1"/>
          </a:p>
        </p:txBody>
      </p:sp>
      <p:sp>
        <p:nvSpPr>
          <p:cNvPr id="117" name="Google Shape;117;g31b16f2f567_0_7"/>
          <p:cNvSpPr txBox="1">
            <a:spLocks noGrp="1"/>
          </p:cNvSpPr>
          <p:nvPr>
            <p:ph type="title"/>
          </p:nvPr>
        </p:nvSpPr>
        <p:spPr>
          <a:xfrm>
            <a:off x="695325" y="728663"/>
            <a:ext cx="10801500" cy="96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6000"/>
              <a:t>Fraternity</a:t>
            </a:r>
            <a:endParaRPr/>
          </a:p>
        </p:txBody>
      </p:sp>
      <p:sp>
        <p:nvSpPr>
          <p:cNvPr id="118" name="Google Shape;118;g31b16f2f567_0_7"/>
          <p:cNvSpPr txBox="1">
            <a:spLocks noGrp="1"/>
          </p:cNvSpPr>
          <p:nvPr>
            <p:ph type="sldNum" idx="12"/>
          </p:nvPr>
        </p:nvSpPr>
        <p:spPr>
          <a:xfrm>
            <a:off x="10426700" y="6356350"/>
            <a:ext cx="1070100" cy="365100"/>
          </a:xfrm>
          <a:prstGeom prst="rect">
            <a:avLst/>
          </a:prstGeom>
        </p:spPr>
        <p:txBody>
          <a:bodyPr spcFirstLastPara="1" wrap="square" lIns="91425" tIns="468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119" name="Google Shape;119;g31b16f2f567_0_7"/>
          <p:cNvPicPr preferRelativeResize="0"/>
          <p:nvPr/>
        </p:nvPicPr>
        <p:blipFill rotWithShape="1">
          <a:blip r:embed="rId3">
            <a:alphaModFix/>
          </a:blip>
          <a:srcRect b="18613"/>
          <a:stretch/>
        </p:blipFill>
        <p:spPr>
          <a:xfrm>
            <a:off x="497975" y="182800"/>
            <a:ext cx="3555075" cy="642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b16f2f567_0_14"/>
          <p:cNvSpPr txBox="1">
            <a:spLocks noGrp="1"/>
          </p:cNvSpPr>
          <p:nvPr>
            <p:ph type="body" idx="1"/>
          </p:nvPr>
        </p:nvSpPr>
        <p:spPr>
          <a:xfrm>
            <a:off x="4148950" y="1576575"/>
            <a:ext cx="6918000" cy="420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/>
              <a:t>‘If any wish to come after me, let him deny himself and take up his cross daily and follow me’ </a:t>
            </a:r>
            <a:endParaRPr sz="32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These change for each season 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Exodus 90 &amp; 40 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Cold showers</a:t>
            </a:r>
            <a:endParaRPr sz="320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Fast from technology, snacking, news</a:t>
            </a:r>
            <a:endParaRPr sz="320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No meat fridays </a:t>
            </a:r>
            <a:endParaRPr sz="3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26" name="Google Shape;126;g31b16f2f567_0_14"/>
          <p:cNvSpPr txBox="1">
            <a:spLocks noGrp="1"/>
          </p:cNvSpPr>
          <p:nvPr>
            <p:ph type="title"/>
          </p:nvPr>
        </p:nvSpPr>
        <p:spPr>
          <a:xfrm>
            <a:off x="695250" y="443538"/>
            <a:ext cx="10801500" cy="96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6000"/>
              <a:t>Disciplines</a:t>
            </a:r>
            <a:endParaRPr/>
          </a:p>
        </p:txBody>
      </p:sp>
      <p:sp>
        <p:nvSpPr>
          <p:cNvPr id="127" name="Google Shape;127;g31b16f2f567_0_14"/>
          <p:cNvSpPr txBox="1">
            <a:spLocks noGrp="1"/>
          </p:cNvSpPr>
          <p:nvPr>
            <p:ph type="sldNum" idx="12"/>
          </p:nvPr>
        </p:nvSpPr>
        <p:spPr>
          <a:xfrm>
            <a:off x="10426700" y="6356350"/>
            <a:ext cx="1070100" cy="365100"/>
          </a:xfrm>
          <a:prstGeom prst="rect">
            <a:avLst/>
          </a:prstGeom>
        </p:spPr>
        <p:txBody>
          <a:bodyPr spcFirstLastPara="1" wrap="square" lIns="91425" tIns="468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128" name="Google Shape;128;g31b16f2f567_0_14"/>
          <p:cNvPicPr preferRelativeResize="0"/>
          <p:nvPr/>
        </p:nvPicPr>
        <p:blipFill rotWithShape="1">
          <a:blip r:embed="rId3">
            <a:alphaModFix/>
          </a:blip>
          <a:srcRect b="15117"/>
          <a:stretch/>
        </p:blipFill>
        <p:spPr>
          <a:xfrm>
            <a:off x="378050" y="116675"/>
            <a:ext cx="3503100" cy="660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1b16f2f567_0_71"/>
          <p:cNvSpPr txBox="1">
            <a:spLocks noGrp="1"/>
          </p:cNvSpPr>
          <p:nvPr>
            <p:ph type="body" idx="1"/>
          </p:nvPr>
        </p:nvSpPr>
        <p:spPr>
          <a:xfrm>
            <a:off x="695325" y="2008262"/>
            <a:ext cx="7563300" cy="390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31b16f2f567_0_71"/>
          <p:cNvSpPr txBox="1">
            <a:spLocks noGrp="1"/>
          </p:cNvSpPr>
          <p:nvPr>
            <p:ph type="title"/>
          </p:nvPr>
        </p:nvSpPr>
        <p:spPr>
          <a:xfrm>
            <a:off x="695325" y="728663"/>
            <a:ext cx="10801500" cy="96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6000"/>
              <a:t>Testimony from Exodus men</a:t>
            </a:r>
            <a:endParaRPr/>
          </a:p>
        </p:txBody>
      </p:sp>
      <p:sp>
        <p:nvSpPr>
          <p:cNvPr id="136" name="Google Shape;136;g31b16f2f567_0_71"/>
          <p:cNvSpPr txBox="1">
            <a:spLocks noGrp="1"/>
          </p:cNvSpPr>
          <p:nvPr>
            <p:ph type="sldNum" idx="12"/>
          </p:nvPr>
        </p:nvSpPr>
        <p:spPr>
          <a:xfrm>
            <a:off x="10426700" y="6356350"/>
            <a:ext cx="1070100" cy="365100"/>
          </a:xfrm>
          <a:prstGeom prst="rect">
            <a:avLst/>
          </a:prstGeom>
        </p:spPr>
        <p:txBody>
          <a:bodyPr spcFirstLastPara="1" wrap="square" lIns="91425" tIns="468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137" name="Google Shape;137;g31b16f2f567_0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163" y="1951112"/>
            <a:ext cx="7307824" cy="462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body" idx="1"/>
          </p:nvPr>
        </p:nvSpPr>
        <p:spPr>
          <a:xfrm>
            <a:off x="695324" y="2008262"/>
            <a:ext cx="10519015" cy="390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1933"/>
              </a:buClr>
              <a:buSzPts val="4000"/>
              <a:buChar char="•"/>
            </a:pPr>
            <a:r>
              <a:rPr lang="en-US" sz="4000" dirty="0"/>
              <a:t>Apple and Google Play - subscriptions $149.99 NZD per year. </a:t>
            </a:r>
            <a:endParaRPr dirty="0"/>
          </a:p>
        </p:txBody>
      </p:sp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695325" y="728663"/>
            <a:ext cx="10801350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1933"/>
              </a:buClr>
              <a:buSzPts val="5400"/>
              <a:buFont typeface="Calibri"/>
              <a:buNone/>
            </a:pPr>
            <a:r>
              <a:rPr lang="en-US" sz="5400" b="1"/>
              <a:t>Cost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8B5F57-73C9-D264-DDFC-B0B2F0DC6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1570661"/>
            <a:ext cx="10801350" cy="3716677"/>
          </a:xfrm>
        </p:spPr>
        <p:txBody>
          <a:bodyPr anchor="ctr"/>
          <a:lstStyle/>
          <a:p>
            <a:pPr marL="114300" indent="0" algn="ctr">
              <a:buNone/>
            </a:pPr>
            <a:r>
              <a:rPr lang="en-US" sz="4200" b="1" dirty="0"/>
              <a:t>I am just as broken as the next guy, if not more</a:t>
            </a:r>
          </a:p>
          <a:p>
            <a:pPr marL="114300" indent="0" algn="ctr">
              <a:buNone/>
            </a:pPr>
            <a:r>
              <a:rPr lang="en-US" sz="4200" dirty="0"/>
              <a:t>The views below are a compilation of veterans’ experience. Not my own.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E15CAC-82A7-CC79-4EFC-6F573133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Disclaimer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7C579-FBB1-5916-DAD4-73294028FA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264D1D-8BA6-3976-84E4-8DF5EE51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6712"/>
            <a:ext cx="10801350" cy="962025"/>
          </a:xfrm>
        </p:spPr>
        <p:txBody>
          <a:bodyPr/>
          <a:lstStyle/>
          <a:p>
            <a:r>
              <a:rPr lang="en-US" dirty="0"/>
              <a:t>Disciplines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1166E0A-0B75-7628-3ABF-31AA8E5F15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5787082" y="387435"/>
            <a:ext cx="5400674" cy="6390115"/>
          </a:xfrm>
        </p:spPr>
        <p:txBody>
          <a:bodyPr/>
          <a:lstStyle/>
          <a:p>
            <a:r>
              <a:rPr lang="en-US" sz="2400" b="1" dirty="0"/>
              <a:t>What's missing?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Only listen to music that lifts the soul to God.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Perform a nightly examine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Abstain from desserts and sweets.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alcohol.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Abstain</a:t>
            </a:r>
            <a:r>
              <a:rPr lang="en-US" sz="2400" dirty="0"/>
              <a:t> from eating between meals.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Abstain from soda or sweet drinks (white milk, black coffee, and black tea are permissible).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Abstain from games on devices.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Abstain from watching television, movies, or televised sports </a:t>
            </a:r>
            <a:r>
              <a:rPr lang="en-US" sz="2400" b="1" dirty="0"/>
              <a:t>alone</a:t>
            </a:r>
            <a:r>
              <a:rPr lang="en-US" sz="2400" dirty="0"/>
              <a:t>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Get a full night’s sleep (at least seven hours is recommended).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Have cold showers </a:t>
            </a:r>
            <a:endParaRPr lang="en-US" sz="2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6171B-352C-F8E8-046F-EADC84B311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0EEE30E5-3D23-588A-418B-DCF7BC33E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26" y="1164798"/>
            <a:ext cx="4630437" cy="559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3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44CAA5-06F2-AEDE-FD1D-8487B1E43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114300" indent="0" algn="ctr">
              <a:buNone/>
            </a:pPr>
            <a:r>
              <a:rPr lang="en-US" sz="4400" dirty="0"/>
              <a:t>Treat disciplines in the app as a </a:t>
            </a:r>
            <a:r>
              <a:rPr lang="en-US" sz="4400" b="1" dirty="0"/>
              <a:t>minimum set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A7A2ED-4A42-429E-A674-4A9779A81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Suggestion</a:t>
            </a:r>
            <a:endParaRPr lang="en-US" sz="4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2AAFC-BDBE-AA17-50B5-F4C7094E65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A7162D5-CB96-C8A6-AACD-9A731E113B57}"/>
              </a:ext>
            </a:extLst>
          </p:cNvPr>
          <p:cNvSpPr txBox="1">
            <a:spLocks/>
          </p:cNvSpPr>
          <p:nvPr/>
        </p:nvSpPr>
        <p:spPr>
          <a:xfrm>
            <a:off x="6096000" y="1371600"/>
            <a:ext cx="5148263" cy="475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None/>
            </a:pPr>
            <a:r>
              <a:rPr lang="en-US" sz="3200" dirty="0"/>
              <a:t>Discuss adding the other disciplines at the start of the Lent </a:t>
            </a:r>
          </a:p>
          <a:p>
            <a:pPr marL="114300" indent="0" algn="ctr">
              <a:buNone/>
            </a:pPr>
            <a:r>
              <a:rPr lang="en-US" sz="3600" b="1" dirty="0"/>
              <a:t>Decide on these group by group</a:t>
            </a:r>
          </a:p>
          <a:p>
            <a:pPr marL="114300" indent="0" algn="ctr">
              <a:buNone/>
            </a:pPr>
            <a:endParaRPr lang="en-US" sz="3600" dirty="0"/>
          </a:p>
          <a:p>
            <a:pPr marL="114300" indent="0" algn="ctr">
              <a:buNone/>
            </a:pPr>
            <a:r>
              <a:rPr lang="en-US" sz="3200" dirty="0"/>
              <a:t>I believe men will want the challenge</a:t>
            </a:r>
          </a:p>
        </p:txBody>
      </p:sp>
    </p:spTree>
    <p:extLst>
      <p:ext uri="{BB962C8B-B14F-4D97-AF65-F5344CB8AC3E}">
        <p14:creationId xmlns:p14="http://schemas.microsoft.com/office/powerpoint/2010/main" val="216127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EA7768-0F31-4A5C-6A1F-1250FE546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DF386-499D-A7A0-4BA4-687C297D12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CD40E0B7-4415-8B05-5290-894E66916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2947" r="1268"/>
          <a:stretch/>
        </p:blipFill>
        <p:spPr bwMode="auto">
          <a:xfrm>
            <a:off x="13254" y="2021438"/>
            <a:ext cx="6202017" cy="414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Four Requirements of Success | Contracting Business">
            <a:extLst>
              <a:ext uri="{FF2B5EF4-FFF2-40B4-BE49-F238E27FC236}">
                <a16:creationId xmlns:a16="http://schemas.microsoft.com/office/drawing/2014/main" id="{E5635A08-30A6-B6B1-114E-83DD46AA6CA2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0" r="10524"/>
          <a:stretch/>
        </p:blipFill>
        <p:spPr bwMode="auto">
          <a:xfrm>
            <a:off x="5989982" y="2008187"/>
            <a:ext cx="6202017" cy="4141171"/>
          </a:xfrm>
          <a:prstGeom prst="rect">
            <a:avLst/>
          </a:prstGeom>
          <a:noFill/>
          <a:ln w="349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9DB72-BAAA-C77A-071D-1ECA6E4FF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3E02C2-047E-E7E7-6BC8-6CEFC6EC7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1802297"/>
            <a:ext cx="10801349" cy="1828800"/>
          </a:xfrm>
        </p:spPr>
        <p:txBody>
          <a:bodyPr anchor="ctr"/>
          <a:lstStyle/>
          <a:p>
            <a:pPr marL="114300" indent="0" algn="ctr">
              <a:buNone/>
            </a:pPr>
            <a:r>
              <a:rPr lang="en-US" sz="4400" b="1" dirty="0"/>
              <a:t>Focus on the </a:t>
            </a:r>
            <a:r>
              <a:rPr lang="en-US" sz="5400" b="1" dirty="0"/>
              <a:t>Why?</a:t>
            </a:r>
            <a:br>
              <a:rPr lang="en-US" sz="4400" b="1" dirty="0"/>
            </a:br>
            <a:r>
              <a:rPr lang="en-US" sz="4400" b="1" dirty="0"/>
              <a:t>Freedom FOR What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9926F1-AADC-D3A4-25B8-F99269E2E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Tips for success - 1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3C404-9156-F181-B539-4F897EEA02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A orange sign with white text&#10;&#10;AI-generated content may be incorrect.">
            <a:extLst>
              <a:ext uri="{FF2B5EF4-FFF2-40B4-BE49-F238E27FC236}">
                <a16:creationId xmlns:a16="http://schemas.microsoft.com/office/drawing/2014/main" id="{634DD1FF-0BBA-1BCB-9F2C-E46E37715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254" y="3742706"/>
            <a:ext cx="8859492" cy="24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0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70A02-450D-CD36-C967-CDCEA9CD8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E6FA24-150C-271B-AD8F-13992A99C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57126"/>
            <a:ext cx="10801349" cy="4332786"/>
          </a:xfrm>
        </p:spPr>
        <p:txBody>
          <a:bodyPr anchor="ctr"/>
          <a:lstStyle/>
          <a:p>
            <a:pPr marL="114300" indent="0" algn="ctr">
              <a:buNone/>
            </a:pPr>
            <a:r>
              <a:rPr lang="en-US" sz="4400" b="1" dirty="0"/>
              <a:t>Focus on the “Why?”</a:t>
            </a:r>
          </a:p>
          <a:p>
            <a:pPr marL="114300" indent="0" algn="ctr">
              <a:buNone/>
            </a:pPr>
            <a:r>
              <a:rPr lang="en-US" sz="4000" dirty="0"/>
              <a:t>Disciplines are not an excuse for bad behaviour</a:t>
            </a:r>
          </a:p>
          <a:p>
            <a:pPr marL="114300" indent="0" algn="ctr">
              <a:buNone/>
            </a:pPr>
            <a:r>
              <a:rPr lang="en-US" sz="4000" dirty="0"/>
              <a:t>Be mindful of impact on spouse / family</a:t>
            </a:r>
          </a:p>
          <a:p>
            <a:pPr marL="114300" indent="0" algn="ctr">
              <a:buNone/>
            </a:pPr>
            <a:r>
              <a:rPr lang="en-US" sz="4000" dirty="0"/>
              <a:t>Be flexible especially for your spouse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BD39DB-76E6-2DC7-FD5D-B814F3D9D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Tips for success - 1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1D806-2CA3-F853-69E1-91C1BF89E3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87017-C536-3775-DE4E-E4859C4B1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231612-5FDC-ABA6-0FE9-AB7DBF0D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970632"/>
            <a:ext cx="10801349" cy="4105774"/>
          </a:xfrm>
        </p:spPr>
        <p:txBody>
          <a:bodyPr anchor="ctr"/>
          <a:lstStyle/>
          <a:p>
            <a:pPr marL="114300" indent="0" algn="ctr">
              <a:buNone/>
            </a:pPr>
            <a:r>
              <a:rPr lang="en-US" sz="4400" b="1" dirty="0"/>
              <a:t>Talk to your spouse BEFORE you start</a:t>
            </a:r>
          </a:p>
          <a:p>
            <a:pPr marL="114300" indent="0" algn="ctr">
              <a:buNone/>
            </a:pPr>
            <a:r>
              <a:rPr lang="en-US" sz="4000" dirty="0"/>
              <a:t>Share your why</a:t>
            </a:r>
          </a:p>
          <a:p>
            <a:pPr marL="114300" indent="0" algn="ctr">
              <a:buNone/>
            </a:pPr>
            <a:r>
              <a:rPr lang="en-US" sz="4000" dirty="0"/>
              <a:t>Talk about the disciplines</a:t>
            </a:r>
          </a:p>
          <a:p>
            <a:pPr marL="114300" indent="0" algn="ctr">
              <a:buNone/>
            </a:pPr>
            <a:r>
              <a:rPr lang="en-US" sz="4000" dirty="0"/>
              <a:t>Be gracious when mistakes happen (e.g. food)</a:t>
            </a:r>
          </a:p>
          <a:p>
            <a:pPr marL="114300" indent="0" algn="ctr">
              <a:buNone/>
            </a:pPr>
            <a:r>
              <a:rPr lang="en-US" sz="4000" dirty="0"/>
              <a:t>Weekly meetings are not wife slagging sessions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FD87F7-39B9-D9EB-8988-550B8EF2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Tips for success - 2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407DF-6996-6564-71D6-91D0CB3DFD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2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doc">
      <a:dk1>
        <a:srgbClr val="003A22"/>
      </a:dk1>
      <a:lt1>
        <a:srgbClr val="FFFFFE"/>
      </a:lt1>
      <a:dk2>
        <a:srgbClr val="5B1F33"/>
      </a:dk2>
      <a:lt2>
        <a:srgbClr val="FFFFFE"/>
      </a:lt2>
      <a:accent1>
        <a:srgbClr val="D1A94E"/>
      </a:accent1>
      <a:accent2>
        <a:srgbClr val="D1A94F"/>
      </a:accent2>
      <a:accent3>
        <a:srgbClr val="D1A94F"/>
      </a:accent3>
      <a:accent4>
        <a:srgbClr val="5B1F33"/>
      </a:accent4>
      <a:accent5>
        <a:srgbClr val="033921"/>
      </a:accent5>
      <a:accent6>
        <a:srgbClr val="000000"/>
      </a:accent6>
      <a:hlink>
        <a:srgbClr val="D1A94F"/>
      </a:hlink>
      <a:folHlink>
        <a:srgbClr val="D1A9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950</Words>
  <Application>Microsoft Office PowerPoint</Application>
  <PresentationFormat>Widescreen</PresentationFormat>
  <Paragraphs>211</Paragraphs>
  <Slides>28</Slides>
  <Notes>19</Notes>
  <HiddenSlides>7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Exodus / Men’s Lent Tips and Tricks</vt:lpstr>
      <vt:lpstr>Outline</vt:lpstr>
      <vt:lpstr>Disclaimer</vt:lpstr>
      <vt:lpstr>Disciplines </vt:lpstr>
      <vt:lpstr>Suggestion</vt:lpstr>
      <vt:lpstr>SUCCESS</vt:lpstr>
      <vt:lpstr>Tips for success - 1</vt:lpstr>
      <vt:lpstr>Tips for success - 1</vt:lpstr>
      <vt:lpstr>Tips for success - 2</vt:lpstr>
      <vt:lpstr>Tips for success - 3</vt:lpstr>
      <vt:lpstr>Tips for success - 4</vt:lpstr>
      <vt:lpstr>Tips for success - 5</vt:lpstr>
      <vt:lpstr>Tips for success - 6</vt:lpstr>
      <vt:lpstr>Tips for success - 7</vt:lpstr>
      <vt:lpstr>Tips for success 9 – Leaders </vt:lpstr>
      <vt:lpstr>Tips for success - 10</vt:lpstr>
      <vt:lpstr>Pitfalls</vt:lpstr>
      <vt:lpstr>Inviting others – Common objections</vt:lpstr>
      <vt:lpstr>Inviting others – Common objections</vt:lpstr>
      <vt:lpstr>Inviting others – Common objections</vt:lpstr>
      <vt:lpstr>Summary</vt:lpstr>
      <vt:lpstr>Insights</vt:lpstr>
      <vt:lpstr>Overview</vt:lpstr>
      <vt:lpstr>Prayer</vt:lpstr>
      <vt:lpstr>Fraternity</vt:lpstr>
      <vt:lpstr>Disciplines</vt:lpstr>
      <vt:lpstr>Testimony from Exodus men</vt:lpstr>
      <vt:lpstr>Cost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Hari Wicaksono</dc:creator>
  <cp:lastModifiedBy>Mike Stopforth</cp:lastModifiedBy>
  <cp:revision>3</cp:revision>
  <cp:lastPrinted>2024-12-01T22:28:23Z</cp:lastPrinted>
  <dcterms:created xsi:type="dcterms:W3CDTF">2018-05-03T14:37:22Z</dcterms:created>
  <dcterms:modified xsi:type="dcterms:W3CDTF">2025-02-27T19:03:03Z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0x0101003697FA1432411D4098343BCA856E23CC</vt:lpwstr>
  </property>
</Properties>
</file>